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2" r:id="rId6"/>
    <p:sldId id="263" r:id="rId7"/>
    <p:sldId id="260" r:id="rId8"/>
    <p:sldId id="264" r:id="rId9"/>
    <p:sldId id="261"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780" autoAdjust="0"/>
    <p:restoredTop sz="94660"/>
  </p:normalViewPr>
  <p:slideViewPr>
    <p:cSldViewPr>
      <p:cViewPr>
        <p:scale>
          <a:sx n="73" d="100"/>
          <a:sy n="73" d="100"/>
        </p:scale>
        <p:origin x="-1302" y="-4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265BEC5-C85A-4905-8053-5EA0723F0AEC}" type="datetimeFigureOut">
              <a:rPr lang="en-US" smtClean="0"/>
              <a:pPr/>
              <a:t>2/24/2011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0C8DB0F-E209-422F-A68E-FCD8AB6105E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65BEC5-C85A-4905-8053-5EA0723F0AEC}" type="datetimeFigureOut">
              <a:rPr lang="en-US" smtClean="0"/>
              <a:pPr/>
              <a:t>2/24/2011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65BEC5-C85A-4905-8053-5EA0723F0AEC}" type="datetimeFigureOut">
              <a:rPr lang="en-US" smtClean="0"/>
              <a:pPr/>
              <a:t>2/24/2011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65BEC5-C85A-4905-8053-5EA0723F0AEC}" type="datetimeFigureOut">
              <a:rPr lang="en-US" smtClean="0"/>
              <a:pPr/>
              <a:t>2/24/2011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265BEC5-C85A-4905-8053-5EA0723F0AEC}" type="datetimeFigureOut">
              <a:rPr lang="en-US" smtClean="0"/>
              <a:pPr/>
              <a:t>2/24/2011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C8DB0F-E209-422F-A68E-FCD8AB6105E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265BEC5-C85A-4905-8053-5EA0723F0AEC}" type="datetimeFigureOut">
              <a:rPr lang="en-US" smtClean="0"/>
              <a:pPr/>
              <a:t>2/24/2011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265BEC5-C85A-4905-8053-5EA0723F0AEC}" type="datetimeFigureOut">
              <a:rPr lang="en-US" smtClean="0"/>
              <a:pPr/>
              <a:t>2/24/2011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265BEC5-C85A-4905-8053-5EA0723F0AEC}" type="datetimeFigureOut">
              <a:rPr lang="en-US" smtClean="0"/>
              <a:pPr/>
              <a:t>2/24/2011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65BEC5-C85A-4905-8053-5EA0723F0AEC}" type="datetimeFigureOut">
              <a:rPr lang="en-US" smtClean="0"/>
              <a:pPr/>
              <a:t>2/24/2011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265BEC5-C85A-4905-8053-5EA0723F0AEC}" type="datetimeFigureOut">
              <a:rPr lang="en-US" smtClean="0"/>
              <a:pPr/>
              <a:t>2/24/2011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C8DB0F-E209-422F-A68E-FCD8AB6105E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265BEC5-C85A-4905-8053-5EA0723F0AEC}" type="datetimeFigureOut">
              <a:rPr lang="en-US" smtClean="0"/>
              <a:pPr/>
              <a:t>2/24/2011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0C8DB0F-E209-422F-A68E-FCD8AB6105E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265BEC5-C85A-4905-8053-5EA0723F0AEC}" type="datetimeFigureOut">
              <a:rPr lang="en-US" smtClean="0"/>
              <a:pPr/>
              <a:t>2/24/2011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0C8DB0F-E209-422F-A68E-FCD8AB6105E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imgres?imgurl=http" TargetMode="External"/><Relationship Id="rId2" Type="http://schemas.openxmlformats.org/officeDocument/2006/relationships/hyperlink" Target="http://www.worldvision.org.uk/server.php?show=nav.1807" TargetMode="External"/><Relationship Id="rId1" Type="http://schemas.openxmlformats.org/officeDocument/2006/relationships/slideLayout" Target="../slideLayouts/slideLayout3.xml"/><Relationship Id="rId4" Type="http://schemas.openxmlformats.org/officeDocument/2006/relationships/hyperlink" Target="http://answers.yahoo.com/question/index?qid=20070531155934AAcqTA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
            <a:ext cx="7772400" cy="762000"/>
          </a:xfrm>
        </p:spPr>
        <p:txBody>
          <a:bodyPr>
            <a:normAutofit fontScale="90000"/>
          </a:bodyPr>
          <a:lstStyle/>
          <a:p>
            <a:r>
              <a:rPr lang="en-US" dirty="0" smtClean="0"/>
              <a:t>Flooding in Bangladesh</a:t>
            </a:r>
            <a:endParaRPr lang="en-US" dirty="0"/>
          </a:p>
        </p:txBody>
      </p:sp>
      <p:sp>
        <p:nvSpPr>
          <p:cNvPr id="3" name="Subtitle 2"/>
          <p:cNvSpPr>
            <a:spLocks noGrp="1"/>
          </p:cNvSpPr>
          <p:nvPr>
            <p:ph type="subTitle" idx="1"/>
          </p:nvPr>
        </p:nvSpPr>
        <p:spPr>
          <a:xfrm>
            <a:off x="1371600" y="5257800"/>
            <a:ext cx="6400800" cy="990600"/>
          </a:xfrm>
        </p:spPr>
        <p:txBody>
          <a:bodyPr>
            <a:normAutofit/>
          </a:bodyPr>
          <a:lstStyle/>
          <a:p>
            <a:r>
              <a:rPr lang="en-US" dirty="0" smtClean="0"/>
              <a:t>What are the Causes, Effects and Responses to Flooding in Bangladesh.</a:t>
            </a:r>
            <a:endParaRPr lang="en-US" dirty="0"/>
          </a:p>
        </p:txBody>
      </p:sp>
      <p:sp>
        <p:nvSpPr>
          <p:cNvPr id="4" name="TextBox 3"/>
          <p:cNvSpPr txBox="1"/>
          <p:nvPr/>
        </p:nvSpPr>
        <p:spPr>
          <a:xfrm>
            <a:off x="228600" y="1066800"/>
            <a:ext cx="4419600" cy="4247317"/>
          </a:xfrm>
          <a:prstGeom prst="rect">
            <a:avLst/>
          </a:prstGeom>
          <a:noFill/>
        </p:spPr>
        <p:txBody>
          <a:bodyPr wrap="square" rtlCol="0">
            <a:spAutoFit/>
          </a:bodyPr>
          <a:lstStyle/>
          <a:p>
            <a:pPr algn="ctr"/>
            <a:r>
              <a:rPr lang="en-US" b="1" dirty="0" smtClean="0"/>
              <a:t>Assessment Task:</a:t>
            </a:r>
          </a:p>
          <a:p>
            <a:r>
              <a:rPr lang="en-US" dirty="0" smtClean="0"/>
              <a:t>You are a photo editor for a news </a:t>
            </a:r>
            <a:r>
              <a:rPr lang="en-US" dirty="0" err="1" smtClean="0"/>
              <a:t>organisation</a:t>
            </a:r>
            <a:r>
              <a:rPr lang="en-US" dirty="0" smtClean="0"/>
              <a:t> who is putting together a presentation on the causes, effects and responses to flooding in Bangladesh. You will be concentrating on one particular flood event in 1998.</a:t>
            </a:r>
          </a:p>
          <a:p>
            <a:endParaRPr lang="en-US" dirty="0"/>
          </a:p>
          <a:p>
            <a:r>
              <a:rPr lang="en-US" dirty="0" smtClean="0"/>
              <a:t>There  SHOULD be more than one photo for each section.</a:t>
            </a:r>
          </a:p>
          <a:p>
            <a:r>
              <a:rPr lang="en-US" dirty="0" smtClean="0"/>
              <a:t>Each photo has to have a caption that describes and explains the relevance of the photo.</a:t>
            </a:r>
          </a:p>
          <a:p>
            <a:r>
              <a:rPr lang="en-US" dirty="0" smtClean="0"/>
              <a:t>I.e. it should not be – here is a picture of flat land, it should be:</a:t>
            </a:r>
            <a:endParaRPr lang="en-US" dirty="0"/>
          </a:p>
        </p:txBody>
      </p:sp>
      <p:sp>
        <p:nvSpPr>
          <p:cNvPr id="6" name="TextBox 5"/>
          <p:cNvSpPr txBox="1"/>
          <p:nvPr/>
        </p:nvSpPr>
        <p:spPr>
          <a:xfrm>
            <a:off x="4724400" y="4267200"/>
            <a:ext cx="4191000"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t>“Bangladesh in mainly low lying flat land with …% being less than …. </a:t>
            </a:r>
            <a:r>
              <a:rPr lang="en-US" sz="1400" dirty="0" err="1" smtClean="0"/>
              <a:t>Metres</a:t>
            </a:r>
            <a:r>
              <a:rPr lang="en-US" sz="1400" dirty="0" smtClean="0"/>
              <a:t> above sea level. This means when rivers flood it covers a large area of land. </a:t>
            </a:r>
          </a:p>
          <a:p>
            <a:r>
              <a:rPr lang="en-US" sz="1400" dirty="0" smtClean="0"/>
              <a:t>Source: www.mrpiersiscoolandhisphotosaregreat.com</a:t>
            </a:r>
            <a:endParaRPr lang="en-US" dirty="0"/>
          </a:p>
        </p:txBody>
      </p:sp>
      <p:pic>
        <p:nvPicPr>
          <p:cNvPr id="16386" name="Picture 2" descr="http://upload.wikimedia.org/wikipedia/commons/thumb/9/90/Flooding_after_1991_cyclone.jpg/450px-Flooding_after_1991_cyclone.jpg"/>
          <p:cNvPicPr>
            <a:picLocks noChangeAspect="1" noChangeArrowheads="1"/>
          </p:cNvPicPr>
          <p:nvPr/>
        </p:nvPicPr>
        <p:blipFill>
          <a:blip r:embed="rId2" cstate="print"/>
          <a:srcRect/>
          <a:stretch>
            <a:fillRect/>
          </a:stretch>
        </p:blipFill>
        <p:spPr bwMode="auto">
          <a:xfrm>
            <a:off x="4648200" y="1143000"/>
            <a:ext cx="4286250" cy="288607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7772400" cy="1362456"/>
          </a:xfrm>
        </p:spPr>
        <p:txBody>
          <a:bodyPr/>
          <a:lstStyle/>
          <a:p>
            <a:r>
              <a:rPr lang="en-US" dirty="0" smtClean="0"/>
              <a:t>Long term responses</a:t>
            </a:r>
            <a:endParaRPr lang="en-US" dirty="0"/>
          </a:p>
        </p:txBody>
      </p:sp>
      <p:sp>
        <p:nvSpPr>
          <p:cNvPr id="3" name="Text Placeholder 2"/>
          <p:cNvSpPr>
            <a:spLocks noGrp="1"/>
          </p:cNvSpPr>
          <p:nvPr>
            <p:ph type="body" idx="1"/>
          </p:nvPr>
        </p:nvSpPr>
        <p:spPr>
          <a:xfrm>
            <a:off x="457200" y="2590800"/>
            <a:ext cx="7772400" cy="1791136"/>
          </a:xfrm>
        </p:spPr>
        <p:txBody>
          <a:bodyPr>
            <a:normAutofit fontScale="77500" lnSpcReduction="20000"/>
          </a:bodyPr>
          <a:lstStyle/>
          <a:p>
            <a:r>
              <a:rPr lang="en-US" sz="2400" dirty="0" smtClean="0">
                <a:latin typeface="Century Gothic" pitchFamily="34" charset="0"/>
              </a:rPr>
              <a:t>Disaster Management Committees have met at  the District, Thana and Union level. The mechanism enables emergency relief from the central government to be distributed to the most needy and the relocation of displaced families to flood shelters where they will be assisted, but that doesn't mean they helped everyone  so other Bangladeshi people will be treated  a  few days later or even a few weeks later. </a:t>
            </a:r>
          </a:p>
          <a:p>
            <a:endParaRPr lang="en-US" dirty="0"/>
          </a:p>
        </p:txBody>
      </p:sp>
      <p:pic>
        <p:nvPicPr>
          <p:cNvPr id="4" name="Picture 3" descr="bangladeh kids.jpg"/>
          <p:cNvPicPr>
            <a:picLocks noChangeAspect="1"/>
          </p:cNvPicPr>
          <p:nvPr/>
        </p:nvPicPr>
        <p:blipFill>
          <a:blip r:embed="rId2" cstate="print"/>
          <a:stretch>
            <a:fillRect/>
          </a:stretch>
        </p:blipFill>
        <p:spPr>
          <a:xfrm>
            <a:off x="533400" y="4419600"/>
            <a:ext cx="2667000" cy="1781473"/>
          </a:xfrm>
          <a:prstGeom prst="rect">
            <a:avLst/>
          </a:prstGeom>
        </p:spPr>
      </p:pic>
      <p:pic>
        <p:nvPicPr>
          <p:cNvPr id="6" name="Picture 5" descr="BANGLADESH_wideweb__470x329,0.jpg"/>
          <p:cNvPicPr>
            <a:picLocks noChangeAspect="1"/>
          </p:cNvPicPr>
          <p:nvPr/>
        </p:nvPicPr>
        <p:blipFill>
          <a:blip r:embed="rId3" cstate="print"/>
          <a:stretch>
            <a:fillRect/>
          </a:stretch>
        </p:blipFill>
        <p:spPr>
          <a:xfrm>
            <a:off x="3429000" y="4343400"/>
            <a:ext cx="2703286" cy="1892300"/>
          </a:xfrm>
          <a:prstGeom prst="rect">
            <a:avLst/>
          </a:prstGeom>
        </p:spPr>
      </p:pic>
      <p:pic>
        <p:nvPicPr>
          <p:cNvPr id="8" name="Picture 7" descr="813627-Smiling_faces_of_Bangladeshi_people-Bangladesh.jpg"/>
          <p:cNvPicPr>
            <a:picLocks noChangeAspect="1"/>
          </p:cNvPicPr>
          <p:nvPr/>
        </p:nvPicPr>
        <p:blipFill>
          <a:blip r:embed="rId4" cstate="print"/>
          <a:stretch>
            <a:fillRect/>
          </a:stretch>
        </p:blipFill>
        <p:spPr>
          <a:xfrm>
            <a:off x="6553200" y="4191000"/>
            <a:ext cx="1619250" cy="226695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 </a:t>
            </a:r>
            <a:endParaRPr lang="en-US" dirty="0"/>
          </a:p>
        </p:txBody>
      </p:sp>
      <p:sp>
        <p:nvSpPr>
          <p:cNvPr id="3" name="Text Placeholder 2"/>
          <p:cNvSpPr>
            <a:spLocks noGrp="1"/>
          </p:cNvSpPr>
          <p:nvPr>
            <p:ph type="body" idx="1"/>
          </p:nvPr>
        </p:nvSpPr>
        <p:spPr/>
        <p:txBody>
          <a:bodyPr>
            <a:normAutofit lnSpcReduction="10000"/>
          </a:bodyPr>
          <a:lstStyle/>
          <a:p>
            <a:r>
              <a:rPr lang="es-AR" dirty="0" smtClean="0">
                <a:hlinkClick r:id="rId2"/>
              </a:rPr>
              <a:t>http://www.worldvision.org.uk/server.php?show=nav.1807</a:t>
            </a:r>
            <a:endParaRPr lang="es-AR" dirty="0" smtClean="0"/>
          </a:p>
          <a:p>
            <a:r>
              <a:rPr lang="es-AR" dirty="0" smtClean="0">
                <a:hlinkClick r:id="rId3"/>
              </a:rPr>
              <a:t>http://www.google.com/imgres?imgurl=http</a:t>
            </a:r>
            <a:endParaRPr lang="es-AR" dirty="0" smtClean="0"/>
          </a:p>
          <a:p>
            <a:r>
              <a:rPr lang="es-AR" dirty="0" smtClean="0">
                <a:hlinkClick r:id="rId4"/>
              </a:rPr>
              <a:t>http://answers.yahoo.com/question/index?qid=20070531155934AAcqTA3</a:t>
            </a:r>
            <a:endParaRPr lang="es-AR" dirty="0" smtClean="0"/>
          </a:p>
          <a:p>
            <a:endParaRPr lang="es-AR" dirty="0" smtClean="0"/>
          </a:p>
          <a:p>
            <a:endParaRPr lang="es-AR"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What are the Physical Causes of Flooding?</a:t>
            </a:r>
            <a:endParaRPr lang="en-US" sz="3600" dirty="0"/>
          </a:p>
        </p:txBody>
      </p:sp>
      <p:pic>
        <p:nvPicPr>
          <p:cNvPr id="15" name="Content Placeholder 14" descr="monsoon.jpg"/>
          <p:cNvPicPr>
            <a:picLocks noGrp="1" noChangeAspect="1"/>
          </p:cNvPicPr>
          <p:nvPr>
            <p:ph idx="1"/>
          </p:nvPr>
        </p:nvPicPr>
        <p:blipFill>
          <a:blip r:embed="rId2" cstate="print"/>
          <a:stretch>
            <a:fillRect/>
          </a:stretch>
        </p:blipFill>
        <p:spPr>
          <a:xfrm>
            <a:off x="609600" y="4191000"/>
            <a:ext cx="2636855" cy="1799654"/>
          </a:xfrm>
        </p:spPr>
      </p:pic>
      <p:pic>
        <p:nvPicPr>
          <p:cNvPr id="11" name="Picture 10" descr="River_Ganges_Delta.jpg"/>
          <p:cNvPicPr>
            <a:picLocks noChangeAspect="1"/>
          </p:cNvPicPr>
          <p:nvPr/>
        </p:nvPicPr>
        <p:blipFill>
          <a:blip r:embed="rId3" cstate="print"/>
          <a:stretch>
            <a:fillRect/>
          </a:stretch>
        </p:blipFill>
        <p:spPr>
          <a:xfrm>
            <a:off x="609600" y="2057400"/>
            <a:ext cx="2647115" cy="1981200"/>
          </a:xfrm>
          <a:prstGeom prst="rect">
            <a:avLst/>
          </a:prstGeom>
        </p:spPr>
      </p:pic>
      <p:sp>
        <p:nvSpPr>
          <p:cNvPr id="12" name="TextBox 11"/>
          <p:cNvSpPr txBox="1"/>
          <p:nvPr/>
        </p:nvSpPr>
        <p:spPr>
          <a:xfrm>
            <a:off x="3200400" y="2209800"/>
            <a:ext cx="2590800" cy="2031325"/>
          </a:xfrm>
          <a:prstGeom prst="rect">
            <a:avLst/>
          </a:prstGeom>
          <a:noFill/>
        </p:spPr>
        <p:txBody>
          <a:bodyPr wrap="square" rtlCol="0">
            <a:spAutoFit/>
          </a:bodyPr>
          <a:lstStyle/>
          <a:p>
            <a:r>
              <a:rPr lang="en-US" dirty="0" smtClean="0">
                <a:latin typeface="Century Gothic" pitchFamily="34" charset="0"/>
                <a:cs typeface="Arial" pitchFamily="34" charset="0"/>
              </a:rPr>
              <a:t>Well the  landscape in Bangladesh is very flat, 80% of it is less than 6metres above sea level making floods easier to happen.</a:t>
            </a:r>
            <a:endParaRPr lang="en-US" dirty="0"/>
          </a:p>
        </p:txBody>
      </p:sp>
      <p:sp>
        <p:nvSpPr>
          <p:cNvPr id="18" name="TextBox 17"/>
          <p:cNvSpPr txBox="1"/>
          <p:nvPr/>
        </p:nvSpPr>
        <p:spPr>
          <a:xfrm>
            <a:off x="3276600" y="4495800"/>
            <a:ext cx="3657600" cy="1477328"/>
          </a:xfrm>
          <a:prstGeom prst="rect">
            <a:avLst/>
          </a:prstGeom>
          <a:noFill/>
        </p:spPr>
        <p:txBody>
          <a:bodyPr wrap="square" rtlCol="0">
            <a:spAutoFit/>
          </a:bodyPr>
          <a:lstStyle/>
          <a:p>
            <a:r>
              <a:rPr lang="en-US" dirty="0" smtClean="0">
                <a:latin typeface="Century Gothic" pitchFamily="34" charset="0"/>
              </a:rPr>
              <a:t>Bangladesh has a monsoon climate  and receives  1800 to 2600mm of rainfall a year .  The monsoon  rains blow north from the sea.</a:t>
            </a:r>
            <a:endParaRPr lang="en-US" dirty="0">
              <a:latin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rmAutofit fontScale="90000"/>
          </a:bodyPr>
          <a:lstStyle/>
          <a:p>
            <a:r>
              <a:rPr lang="en-US" dirty="0" smtClean="0"/>
              <a:t>What are the Human Causes of Flooding</a:t>
            </a:r>
            <a:endParaRPr lang="en-US" dirty="0"/>
          </a:p>
        </p:txBody>
      </p:sp>
      <p:sp>
        <p:nvSpPr>
          <p:cNvPr id="3" name="Content Placeholder 2"/>
          <p:cNvSpPr>
            <a:spLocks noGrp="1"/>
          </p:cNvSpPr>
          <p:nvPr>
            <p:ph idx="1"/>
          </p:nvPr>
        </p:nvSpPr>
        <p:spPr>
          <a:xfrm>
            <a:off x="533400" y="1905000"/>
            <a:ext cx="8229600" cy="4389120"/>
          </a:xfrm>
        </p:spPr>
        <p:txBody>
          <a:bodyPr/>
          <a:lstStyle/>
          <a:p>
            <a:pPr>
              <a:buNone/>
            </a:pPr>
            <a:r>
              <a:rPr lang="en-US" dirty="0" smtClean="0">
                <a:latin typeface="Century Gothic" pitchFamily="34" charset="0"/>
              </a:rPr>
              <a:t> </a:t>
            </a:r>
            <a:endParaRPr lang="en-US" dirty="0">
              <a:latin typeface="Century Gothic" pitchFamily="34" charset="0"/>
            </a:endParaRPr>
          </a:p>
        </p:txBody>
      </p:sp>
      <p:sp>
        <p:nvSpPr>
          <p:cNvPr id="11" name="TextBox 10"/>
          <p:cNvSpPr txBox="1"/>
          <p:nvPr/>
        </p:nvSpPr>
        <p:spPr>
          <a:xfrm>
            <a:off x="3200400" y="1447800"/>
            <a:ext cx="3581400" cy="923330"/>
          </a:xfrm>
          <a:prstGeom prst="rect">
            <a:avLst/>
          </a:prstGeom>
          <a:noFill/>
        </p:spPr>
        <p:txBody>
          <a:bodyPr wrap="square" rtlCol="0">
            <a:spAutoFit/>
          </a:bodyPr>
          <a:lstStyle/>
          <a:p>
            <a:r>
              <a:rPr lang="en-US" dirty="0" smtClean="0">
                <a:latin typeface="Century Gothic" pitchFamily="34" charset="0"/>
              </a:rPr>
              <a:t>Bangladesh is one of the most densely populated countries in the world.</a:t>
            </a:r>
            <a:endParaRPr lang="en-US" dirty="0"/>
          </a:p>
        </p:txBody>
      </p:sp>
      <p:pic>
        <p:nvPicPr>
          <p:cNvPr id="13" name="Picture 12" descr="dhaka pop.jpg"/>
          <p:cNvPicPr>
            <a:picLocks noChangeAspect="1"/>
          </p:cNvPicPr>
          <p:nvPr/>
        </p:nvPicPr>
        <p:blipFill>
          <a:blip r:embed="rId2" cstate="print"/>
          <a:stretch>
            <a:fillRect/>
          </a:stretch>
        </p:blipFill>
        <p:spPr>
          <a:xfrm>
            <a:off x="228600" y="1524000"/>
            <a:ext cx="2847975" cy="1752600"/>
          </a:xfrm>
          <a:prstGeom prst="rect">
            <a:avLst/>
          </a:prstGeom>
        </p:spPr>
      </p:pic>
      <p:pic>
        <p:nvPicPr>
          <p:cNvPr id="15" name="Picture 14" descr="dhaka pop 2"/>
          <p:cNvPicPr>
            <a:picLocks noChangeAspect="1"/>
          </p:cNvPicPr>
          <p:nvPr/>
        </p:nvPicPr>
        <p:blipFill>
          <a:blip r:embed="rId3" cstate="print"/>
          <a:stretch>
            <a:fillRect/>
          </a:stretch>
        </p:blipFill>
        <p:spPr>
          <a:xfrm>
            <a:off x="228600" y="3581400"/>
            <a:ext cx="2874157" cy="2163940"/>
          </a:xfrm>
          <a:prstGeom prst="rect">
            <a:avLst/>
          </a:prstGeom>
        </p:spPr>
      </p:pic>
      <p:sp>
        <p:nvSpPr>
          <p:cNvPr id="16" name="TextBox 15"/>
          <p:cNvSpPr txBox="1"/>
          <p:nvPr/>
        </p:nvSpPr>
        <p:spPr>
          <a:xfrm>
            <a:off x="3505200" y="3962400"/>
            <a:ext cx="4038600" cy="1754326"/>
          </a:xfrm>
          <a:prstGeom prst="rect">
            <a:avLst/>
          </a:prstGeom>
          <a:noFill/>
        </p:spPr>
        <p:txBody>
          <a:bodyPr wrap="square" rtlCol="0">
            <a:spAutoFit/>
          </a:bodyPr>
          <a:lstStyle/>
          <a:p>
            <a:r>
              <a:rPr lang="en-US" dirty="0" smtClean="0">
                <a:latin typeface="Century Gothic" pitchFamily="34" charset="0"/>
              </a:rPr>
              <a:t>Bangladesh is being covered in more and more  buildings and roads , which make floods that much more easier to take </a:t>
            </a:r>
            <a:r>
              <a:rPr lang="en-US" dirty="0" smtClean="0">
                <a:latin typeface="Century Gothic" pitchFamily="34" charset="0"/>
              </a:rPr>
              <a:t>place and leaving that much more damage.</a:t>
            </a:r>
            <a:endParaRPr lang="en-US" dirty="0">
              <a:latin typeface="Century Gothic"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1998 Floods</a:t>
            </a:r>
            <a:endParaRPr lang="en-US" dirty="0"/>
          </a:p>
        </p:txBody>
      </p:sp>
      <p:sp>
        <p:nvSpPr>
          <p:cNvPr id="3" name="Content Placeholder 2"/>
          <p:cNvSpPr>
            <a:spLocks noGrp="1"/>
          </p:cNvSpPr>
          <p:nvPr>
            <p:ph idx="1"/>
          </p:nvPr>
        </p:nvSpPr>
        <p:spPr/>
        <p:txBody>
          <a:bodyPr/>
          <a:lstStyle/>
          <a:p>
            <a:r>
              <a:rPr lang="en-US" dirty="0" smtClean="0"/>
              <a:t>On the next few pages add the effects of the flood. You should look at the primary effects (those that happen straight away) and the secondary effects (those that may happen over the next few days and months)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EFFECTS</a:t>
            </a:r>
            <a:endParaRPr lang="en-US" dirty="0"/>
          </a:p>
        </p:txBody>
      </p:sp>
      <p:pic>
        <p:nvPicPr>
          <p:cNvPr id="7" name="Content Placeholder 6" descr="snake in bang.jpg"/>
          <p:cNvPicPr>
            <a:picLocks noGrp="1" noChangeAspect="1"/>
          </p:cNvPicPr>
          <p:nvPr>
            <p:ph idx="1"/>
          </p:nvPr>
        </p:nvPicPr>
        <p:blipFill>
          <a:blip r:embed="rId2"/>
          <a:stretch>
            <a:fillRect/>
          </a:stretch>
        </p:blipFill>
        <p:spPr>
          <a:xfrm>
            <a:off x="5029200" y="1828800"/>
            <a:ext cx="2286000" cy="2286000"/>
          </a:xfrm>
        </p:spPr>
      </p:pic>
      <p:pic>
        <p:nvPicPr>
          <p:cNvPr id="4" name="Picture 3" descr="bangladesh-floods.jpg"/>
          <p:cNvPicPr>
            <a:picLocks noChangeAspect="1"/>
          </p:cNvPicPr>
          <p:nvPr/>
        </p:nvPicPr>
        <p:blipFill>
          <a:blip r:embed="rId3" cstate="print"/>
          <a:stretch>
            <a:fillRect/>
          </a:stretch>
        </p:blipFill>
        <p:spPr>
          <a:xfrm>
            <a:off x="457200" y="1981200"/>
            <a:ext cx="3429000" cy="2048532"/>
          </a:xfrm>
          <a:prstGeom prst="rect">
            <a:avLst/>
          </a:prstGeom>
        </p:spPr>
      </p:pic>
      <p:sp>
        <p:nvSpPr>
          <p:cNvPr id="9" name="TextBox 8"/>
          <p:cNvSpPr txBox="1"/>
          <p:nvPr/>
        </p:nvSpPr>
        <p:spPr>
          <a:xfrm>
            <a:off x="457200" y="4114800"/>
            <a:ext cx="3505200" cy="1200329"/>
          </a:xfrm>
          <a:prstGeom prst="rect">
            <a:avLst/>
          </a:prstGeom>
          <a:noFill/>
        </p:spPr>
        <p:txBody>
          <a:bodyPr wrap="square" rtlCol="0">
            <a:spAutoFit/>
          </a:bodyPr>
          <a:lstStyle/>
          <a:p>
            <a:r>
              <a:rPr lang="en-US" dirty="0" smtClean="0">
                <a:latin typeface="Century Gothic" pitchFamily="34" charset="0"/>
              </a:rPr>
              <a:t>Diarrhea was the main killer during the flood in Bangladesh, killing up to </a:t>
            </a:r>
            <a:r>
              <a:rPr lang="en-US" i="1" u="sng" dirty="0" smtClean="0">
                <a:latin typeface="Century Gothic" pitchFamily="34" charset="0"/>
              </a:rPr>
              <a:t>700 </a:t>
            </a:r>
            <a:r>
              <a:rPr lang="en-US" dirty="0" smtClean="0">
                <a:latin typeface="Century Gothic" pitchFamily="34" charset="0"/>
              </a:rPr>
              <a:t>Bangladeshi people. </a:t>
            </a:r>
            <a:endParaRPr lang="en-US" dirty="0">
              <a:latin typeface="Century Gothic" pitchFamily="34" charset="0"/>
            </a:endParaRPr>
          </a:p>
        </p:txBody>
      </p:sp>
      <p:sp>
        <p:nvSpPr>
          <p:cNvPr id="12" name="TextBox 11"/>
          <p:cNvSpPr txBox="1"/>
          <p:nvPr/>
        </p:nvSpPr>
        <p:spPr>
          <a:xfrm>
            <a:off x="4191000" y="4191000"/>
            <a:ext cx="3886200" cy="1754326"/>
          </a:xfrm>
          <a:prstGeom prst="rect">
            <a:avLst/>
          </a:prstGeom>
          <a:noFill/>
        </p:spPr>
        <p:txBody>
          <a:bodyPr wrap="square" rtlCol="0">
            <a:spAutoFit/>
          </a:bodyPr>
          <a:lstStyle/>
          <a:p>
            <a:r>
              <a:rPr lang="en-US" dirty="0" smtClean="0">
                <a:latin typeface="Century Gothic" pitchFamily="34" charset="0"/>
              </a:rPr>
              <a:t>700000 people suffered snakebites In Bangladesh after the flood . Fortunately they have access to anti-venom or many would not survive from the deadly </a:t>
            </a:r>
            <a:r>
              <a:rPr lang="en-US" smtClean="0">
                <a:latin typeface="Century Gothic" pitchFamily="34" charset="0"/>
              </a:rPr>
              <a:t>snake bites.</a:t>
            </a:r>
            <a:endParaRPr lang="en-US" dirty="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effects</a:t>
            </a:r>
            <a:endParaRPr lang="en-US" dirty="0"/>
          </a:p>
        </p:txBody>
      </p:sp>
      <p:sp>
        <p:nvSpPr>
          <p:cNvPr id="3" name="Content Placeholder 2"/>
          <p:cNvSpPr>
            <a:spLocks noGrp="1"/>
          </p:cNvSpPr>
          <p:nvPr>
            <p:ph idx="1"/>
          </p:nvPr>
        </p:nvSpPr>
        <p:spPr/>
        <p:txBody>
          <a:bodyPr/>
          <a:lstStyle/>
          <a:p>
            <a:r>
              <a:rPr lang="en-US" dirty="0" smtClean="0"/>
              <a:t/>
            </a:r>
            <a:br>
              <a:rPr lang="en-US" dirty="0" smtClean="0"/>
            </a:br>
            <a:endParaRPr lang="en-US" dirty="0"/>
          </a:p>
        </p:txBody>
      </p:sp>
      <p:pic>
        <p:nvPicPr>
          <p:cNvPr id="4" name="Picture 3" descr="dirty water.jpg"/>
          <p:cNvPicPr>
            <a:picLocks noChangeAspect="1"/>
          </p:cNvPicPr>
          <p:nvPr/>
        </p:nvPicPr>
        <p:blipFill>
          <a:blip r:embed="rId2" cstate="print"/>
          <a:stretch>
            <a:fillRect/>
          </a:stretch>
        </p:blipFill>
        <p:spPr>
          <a:xfrm>
            <a:off x="533400" y="1981200"/>
            <a:ext cx="3124200" cy="1874520"/>
          </a:xfrm>
          <a:prstGeom prst="rect">
            <a:avLst/>
          </a:prstGeom>
        </p:spPr>
      </p:pic>
      <p:cxnSp>
        <p:nvCxnSpPr>
          <p:cNvPr id="11" name="Straight Arrow Connector 10"/>
          <p:cNvCxnSpPr/>
          <p:nvPr/>
        </p:nvCxnSpPr>
        <p:spPr>
          <a:xfrm rot="10800000">
            <a:off x="3124200" y="4419600"/>
            <a:ext cx="76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9600" y="3886200"/>
            <a:ext cx="2819400" cy="1477328"/>
          </a:xfrm>
          <a:prstGeom prst="rect">
            <a:avLst/>
          </a:prstGeom>
          <a:noFill/>
        </p:spPr>
        <p:txBody>
          <a:bodyPr wrap="square" rtlCol="0">
            <a:spAutoFit/>
          </a:bodyPr>
          <a:lstStyle/>
          <a:p>
            <a:r>
              <a:rPr lang="en-US" dirty="0" smtClean="0">
                <a:latin typeface="Century Gothic" pitchFamily="34" charset="0"/>
              </a:rPr>
              <a:t>Up to 140 people died after eating rotten foods  during the food shortages in Bangladesh.</a:t>
            </a:r>
            <a:endParaRPr lang="en-US" dirty="0">
              <a:latin typeface="Century Gothic" pitchFamily="34" charset="0"/>
            </a:endParaRPr>
          </a:p>
        </p:txBody>
      </p:sp>
      <p:sp>
        <p:nvSpPr>
          <p:cNvPr id="15" name="TextBox 14"/>
          <p:cNvSpPr txBox="1"/>
          <p:nvPr/>
        </p:nvSpPr>
        <p:spPr>
          <a:xfrm>
            <a:off x="4267200" y="3962400"/>
            <a:ext cx="3962400" cy="1754326"/>
          </a:xfrm>
          <a:prstGeom prst="rect">
            <a:avLst/>
          </a:prstGeom>
          <a:noFill/>
        </p:spPr>
        <p:txBody>
          <a:bodyPr wrap="square" rtlCol="0">
            <a:spAutoFit/>
          </a:bodyPr>
          <a:lstStyle/>
          <a:p>
            <a:r>
              <a:rPr lang="en-US" dirty="0" smtClean="0">
                <a:latin typeface="Century Gothic" pitchFamily="34" charset="0"/>
              </a:rPr>
              <a:t>The floods have killed more than </a:t>
            </a:r>
            <a:r>
              <a:rPr lang="en-US" i="1" dirty="0" smtClean="0">
                <a:latin typeface="Century Gothic" pitchFamily="34" charset="0"/>
              </a:rPr>
              <a:t>950 people </a:t>
            </a:r>
            <a:r>
              <a:rPr lang="en-US" dirty="0" smtClean="0">
                <a:latin typeface="Century Gothic" pitchFamily="34" charset="0"/>
              </a:rPr>
              <a:t>and left between 30 and 40 million homeless out of a total population of 124 million in </a:t>
            </a:r>
            <a:r>
              <a:rPr lang="en-US" u="sng" dirty="0" smtClean="0">
                <a:latin typeface="Century Gothic" pitchFamily="34" charset="0"/>
              </a:rPr>
              <a:t>1998.</a:t>
            </a:r>
            <a:r>
              <a:rPr lang="en-US" dirty="0" smtClean="0"/>
              <a:t/>
            </a:r>
            <a:br>
              <a:rPr lang="en-US" dirty="0" smtClean="0"/>
            </a:br>
            <a:endParaRPr lang="es-AR" dirty="0"/>
          </a:p>
        </p:txBody>
      </p:sp>
      <p:pic>
        <p:nvPicPr>
          <p:cNvPr id="16" name="Picture 15" descr="homeless peeps in bamng.jpg"/>
          <p:cNvPicPr>
            <a:picLocks noChangeAspect="1"/>
          </p:cNvPicPr>
          <p:nvPr/>
        </p:nvPicPr>
        <p:blipFill>
          <a:blip r:embed="rId3"/>
          <a:stretch>
            <a:fillRect/>
          </a:stretch>
        </p:blipFill>
        <p:spPr>
          <a:xfrm>
            <a:off x="4648200" y="1981200"/>
            <a:ext cx="3217936" cy="180848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Responses to Flooding</a:t>
            </a:r>
            <a:endParaRPr lang="en-US" dirty="0"/>
          </a:p>
        </p:txBody>
      </p:sp>
      <p:sp>
        <p:nvSpPr>
          <p:cNvPr id="3" name="Content Placeholder 2"/>
          <p:cNvSpPr>
            <a:spLocks noGrp="1"/>
          </p:cNvSpPr>
          <p:nvPr>
            <p:ph idx="1"/>
          </p:nvPr>
        </p:nvSpPr>
        <p:spPr/>
        <p:txBody>
          <a:bodyPr>
            <a:normAutofit/>
          </a:bodyPr>
          <a:lstStyle/>
          <a:p>
            <a:r>
              <a:rPr lang="en-US" dirty="0" smtClean="0"/>
              <a:t>Here you will look at the immediate and longer term responses of the government and other </a:t>
            </a:r>
            <a:r>
              <a:rPr lang="en-US" dirty="0" err="1" smtClean="0"/>
              <a:t>organisations</a:t>
            </a:r>
            <a:endParaRPr lang="en-US" dirty="0"/>
          </a:p>
          <a:p>
            <a:r>
              <a:rPr lang="en-US" dirty="0" smtClean="0"/>
              <a:t>Think about medical help, food help in the first instance and some of the longer term ways people could respond to regular flooding.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RESPONSES</a:t>
            </a:r>
            <a:endParaRPr lang="en-US" dirty="0"/>
          </a:p>
        </p:txBody>
      </p:sp>
      <p:sp>
        <p:nvSpPr>
          <p:cNvPr id="3" name="Content Placeholder 2"/>
          <p:cNvSpPr>
            <a:spLocks noGrp="1"/>
          </p:cNvSpPr>
          <p:nvPr>
            <p:ph idx="1"/>
          </p:nvPr>
        </p:nvSpPr>
        <p:spPr/>
        <p:txBody>
          <a:bodyPr>
            <a:normAutofit/>
          </a:bodyPr>
          <a:lstStyle/>
          <a:p>
            <a:endParaRPr lang="en-US" dirty="0" smtClean="0"/>
          </a:p>
          <a:p>
            <a:endParaRPr lang="en-US" dirty="0"/>
          </a:p>
        </p:txBody>
      </p:sp>
      <p:pic>
        <p:nvPicPr>
          <p:cNvPr id="4" name="Picture 3" descr="moblie groups in bang..jpg"/>
          <p:cNvPicPr>
            <a:picLocks noChangeAspect="1"/>
          </p:cNvPicPr>
          <p:nvPr/>
        </p:nvPicPr>
        <p:blipFill>
          <a:blip r:embed="rId2"/>
          <a:stretch>
            <a:fillRect/>
          </a:stretch>
        </p:blipFill>
        <p:spPr>
          <a:xfrm>
            <a:off x="457200" y="1828800"/>
            <a:ext cx="2590800" cy="2130364"/>
          </a:xfrm>
          <a:prstGeom prst="rect">
            <a:avLst/>
          </a:prstGeom>
        </p:spPr>
      </p:pic>
      <p:pic>
        <p:nvPicPr>
          <p:cNvPr id="5" name="Picture 4" descr="shelter in bang"/>
          <p:cNvPicPr>
            <a:picLocks noChangeAspect="1"/>
          </p:cNvPicPr>
          <p:nvPr/>
        </p:nvPicPr>
        <p:blipFill>
          <a:blip r:embed="rId3"/>
          <a:stretch>
            <a:fillRect/>
          </a:stretch>
        </p:blipFill>
        <p:spPr>
          <a:xfrm>
            <a:off x="4191000" y="1828800"/>
            <a:ext cx="3124200" cy="1829301"/>
          </a:xfrm>
          <a:prstGeom prst="rect">
            <a:avLst/>
          </a:prstGeom>
        </p:spPr>
      </p:pic>
      <p:sp>
        <p:nvSpPr>
          <p:cNvPr id="6" name="TextBox 5"/>
          <p:cNvSpPr txBox="1"/>
          <p:nvPr/>
        </p:nvSpPr>
        <p:spPr>
          <a:xfrm>
            <a:off x="533400" y="4114800"/>
            <a:ext cx="2667000" cy="1477328"/>
          </a:xfrm>
          <a:prstGeom prst="rect">
            <a:avLst/>
          </a:prstGeom>
          <a:noFill/>
        </p:spPr>
        <p:txBody>
          <a:bodyPr wrap="square" rtlCol="0">
            <a:spAutoFit/>
          </a:bodyPr>
          <a:lstStyle/>
          <a:p>
            <a:r>
              <a:rPr lang="en-US" i="1" u="sng" dirty="0" smtClean="0"/>
              <a:t>100</a:t>
            </a:r>
            <a:r>
              <a:rPr lang="en-US" dirty="0" smtClean="0"/>
              <a:t> mobile groups came to Bangladesh to help  people with waterborne diseases , lung infections and skin diseases. </a:t>
            </a:r>
            <a:endParaRPr lang="es-AR" dirty="0"/>
          </a:p>
        </p:txBody>
      </p:sp>
      <p:sp>
        <p:nvSpPr>
          <p:cNvPr id="9" name="TextBox 8"/>
          <p:cNvSpPr txBox="1"/>
          <p:nvPr/>
        </p:nvSpPr>
        <p:spPr>
          <a:xfrm>
            <a:off x="3962400" y="3810000"/>
            <a:ext cx="4648200" cy="2031325"/>
          </a:xfrm>
          <a:prstGeom prst="rect">
            <a:avLst/>
          </a:prstGeom>
          <a:noFill/>
        </p:spPr>
        <p:txBody>
          <a:bodyPr wrap="square" rtlCol="0">
            <a:spAutoFit/>
          </a:bodyPr>
          <a:lstStyle/>
          <a:p>
            <a:r>
              <a:rPr lang="en-US" dirty="0" smtClean="0"/>
              <a:t>This is one of the many small  shelters in Bangladesh . World Vision will provide 9,300 temporary shelters and is already distributing seven-day relief packs for families and those in need .  Emergency teams are also providing first aid services to those hurt by falling rubble or trees etc.</a:t>
            </a:r>
            <a:endParaRPr lang="es-A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 Term Responses to flooding</a:t>
            </a:r>
            <a:endParaRPr lang="en-US" dirty="0"/>
          </a:p>
        </p:txBody>
      </p:sp>
      <p:sp>
        <p:nvSpPr>
          <p:cNvPr id="3" name="Content Placeholder 2"/>
          <p:cNvSpPr>
            <a:spLocks noGrp="1"/>
          </p:cNvSpPr>
          <p:nvPr>
            <p:ph idx="1"/>
          </p:nvPr>
        </p:nvSpPr>
        <p:spPr>
          <a:xfrm>
            <a:off x="457200" y="2286000"/>
            <a:ext cx="8229600" cy="3840163"/>
          </a:xfrm>
        </p:spPr>
        <p:txBody>
          <a:bodyPr/>
          <a:lstStyle/>
          <a:p>
            <a:r>
              <a:rPr lang="en-US" dirty="0" smtClean="0"/>
              <a:t>Here you need to look at different responses such as</a:t>
            </a:r>
          </a:p>
          <a:p>
            <a:r>
              <a:rPr lang="en-US" dirty="0" smtClean="0"/>
              <a:t> flood prevention schemes, shelters and early warning systems.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230</TotalTime>
  <Words>611</Words>
  <Application>Microsoft Office PowerPoint</Application>
  <PresentationFormat>On-screen Show (4:3)</PresentationFormat>
  <Paragraphs>42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Flow</vt:lpstr>
      <vt:lpstr>Flooding in Bangladesh</vt:lpstr>
      <vt:lpstr>What are the Physical Causes of Flooding?</vt:lpstr>
      <vt:lpstr>What are the Human Causes of Flooding</vt:lpstr>
      <vt:lpstr>Case Study 1998 Floods</vt:lpstr>
      <vt:lpstr>PRIMARY EFFECTS</vt:lpstr>
      <vt:lpstr>Secondary effects</vt:lpstr>
      <vt:lpstr>Responses to Flooding</vt:lpstr>
      <vt:lpstr>RESPONSES</vt:lpstr>
      <vt:lpstr>Long Term Responses to flooding</vt:lpstr>
      <vt:lpstr>Long term responses</vt:lpstr>
      <vt:lpstr>Bibliography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Flooding in Bangladesh</dc:title>
  <dc:creator>piers.tainsh</dc:creator>
  <cp:lastModifiedBy>student</cp:lastModifiedBy>
  <cp:revision>39</cp:revision>
  <dcterms:created xsi:type="dcterms:W3CDTF">2011-02-14T18:38:14Z</dcterms:created>
  <dcterms:modified xsi:type="dcterms:W3CDTF">2011-02-24T18:37:42Z</dcterms:modified>
</cp:coreProperties>
</file>